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6" r:id="rId4"/>
    <p:sldId id="277" r:id="rId5"/>
    <p:sldId id="279" r:id="rId6"/>
    <p:sldId id="256" r:id="rId7"/>
    <p:sldId id="257" r:id="rId8"/>
    <p:sldId id="275" r:id="rId9"/>
    <p:sldId id="278" r:id="rId10"/>
    <p:sldId id="271" r:id="rId11"/>
    <p:sldId id="260" r:id="rId12"/>
    <p:sldId id="262" r:id="rId13"/>
    <p:sldId id="272" r:id="rId14"/>
    <p:sldId id="261" r:id="rId15"/>
    <p:sldId id="264" r:id="rId16"/>
    <p:sldId id="263" r:id="rId17"/>
    <p:sldId id="266" r:id="rId18"/>
    <p:sldId id="265" r:id="rId19"/>
    <p:sldId id="268" r:id="rId20"/>
    <p:sldId id="267" r:id="rId21"/>
    <p:sldId id="270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9FA133-1D20-5B6E-E632-88B33629D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C61655A-6EDA-664F-2D32-A9852D599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6CC120-A7F2-C098-DB01-DA1E5CCD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A98-5D5D-43A8-BB0E-337B1945691B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F33B2E-93A8-775B-774A-6FEE258B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51243F-A731-114F-7384-D167D044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C5BF-4E2D-4B6E-A7B4-8D824E6717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61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0DD9D4-335A-729C-AAEC-950725D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1024374-5261-6313-3DA9-697080F01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035271-4FC6-1AB1-50C6-B91A02AE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A98-5D5D-43A8-BB0E-337B1945691B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7BCA67-D23B-07D9-51A6-6B28140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31FB27-9CD7-5DCE-04F6-9AE67993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C5BF-4E2D-4B6E-A7B4-8D824E6717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27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4262290-502C-1B4A-2FCD-547133064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9879593-11FE-5D7F-DE81-4AEE8C417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4616F1-594C-76E8-1995-9006CFC3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A98-5D5D-43A8-BB0E-337B1945691B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57B5BF-A7C3-D01F-9682-F3994067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1489FA-D7B8-BF4F-9925-9F5139C9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C5BF-4E2D-4B6E-A7B4-8D824E6717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80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67393-1AD0-9D00-A003-16708496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575E03-A46F-8684-C4B6-E74CAD89A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B8F209-2BD8-D19E-F26F-FDB0058B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A98-5D5D-43A8-BB0E-337B1945691B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DFDB0E-43C2-FDD9-BFF2-466A32C1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0727EC-65FA-F33A-5323-BC36F4E1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C5BF-4E2D-4B6E-A7B4-8D824E6717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74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6760F-9E08-26A8-7A3A-1FF9EB36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348644-5E6D-7F2A-4A60-7F15AA75F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6EDB23-5AF7-8C35-7482-F94C80C6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A98-5D5D-43A8-BB0E-337B1945691B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401BD6-E283-4628-6E89-85C1D703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1F35D5-B2DD-423A-28FA-9B33A2D8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C5BF-4E2D-4B6E-A7B4-8D824E6717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51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D4C358-F106-8E91-75B4-5BDE6976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9300DC-936B-FFAA-F187-C4C8C71A0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6D007D-315C-087D-F1D7-4F514DF8A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6EF2E4A-333A-AD05-E669-3143986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A98-5D5D-43A8-BB0E-337B1945691B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40ABE95-BD93-E8F3-90F4-61B9D23F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5E95B9-A563-DF41-0CCF-F51D0797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C5BF-4E2D-4B6E-A7B4-8D824E6717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76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4D7816-33C8-E297-695E-8108D3A4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62911A-5BE9-1A71-C615-89470A6A3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E1F056-399F-1B31-12C4-B6EDCF088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37AD149-2D43-673E-2BE3-F6674994B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043E7D4-FCF8-A787-FF25-0CF74E68B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D2529E6-3A2E-A95B-4C5E-68E14B69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A98-5D5D-43A8-BB0E-337B1945691B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E2A533-314C-54CD-C587-612E5AC2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8130E15-A1C5-974A-F2F8-7FBFA472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C5BF-4E2D-4B6E-A7B4-8D824E6717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3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BBB25-E8D2-EA42-7FE9-D9A2186A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F7CE854-6EC9-E323-A27C-3B6E1D9E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A98-5D5D-43A8-BB0E-337B1945691B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19794B9-726A-5641-CE22-042059F7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AB2EDA2-A040-3DCA-247C-E34DFF4A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C5BF-4E2D-4B6E-A7B4-8D824E6717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95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E5B7D47-0D5E-ED2E-FF42-5F838DE8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A98-5D5D-43A8-BB0E-337B1945691B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FC58B5-FE60-7C64-423E-98AE3574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2DE15C0-250E-4305-D587-9A3DD063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C5BF-4E2D-4B6E-A7B4-8D824E6717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80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839ED4-F619-339A-2294-69A6AAC5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3C00D7-CD95-8927-7958-0020C440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794791-C1FB-955B-FB53-9BC34C5E2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76803D7-C162-4C4C-693B-54340B01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A98-5D5D-43A8-BB0E-337B1945691B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38E176-5ACC-6A32-A106-8B36560D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52DB15-7855-D460-06DB-45C3606D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C5BF-4E2D-4B6E-A7B4-8D824E6717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33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27B1F6-A859-47EF-6918-5E5C6CB9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F2BA451-AE9D-BD64-AB52-2B4D7C35B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CB4DCB-EC50-0B3E-CF20-0AA9F7924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D3E705-8160-C9CF-E8F3-F4E13376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8A98-5D5D-43A8-BB0E-337B1945691B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038778-9E2F-E3BD-316F-903BF770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938830-923E-BA7E-BC12-DD062340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C5BF-4E2D-4B6E-A7B4-8D824E6717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79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BEFDD06-4B37-10DB-6B32-EF136D17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2DA424-ECB3-DAAA-7F62-F8060012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CA8B05-F41A-2C6B-7803-99DCBF92A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8A98-5D5D-43A8-BB0E-337B1945691B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3C79AC-4C99-1104-2CDB-9BD85456B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32FB1E-70A9-93B1-D308-E7F2EF2B6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9C5BF-4E2D-4B6E-A7B4-8D824E6717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93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0121E8-8FE2-4CD2-8B8E-B2658EB265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Funktionärsutbildning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390901-E1B3-4D3E-B254-DD39885CE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Maj 2024</a:t>
            </a:r>
          </a:p>
          <a:p>
            <a:r>
              <a:rPr lang="sv-SE" dirty="0"/>
              <a:t>Martin Westerberg – team Äldre</a:t>
            </a:r>
          </a:p>
          <a:p>
            <a:r>
              <a:rPr lang="sv-SE" dirty="0"/>
              <a:t>Josephine Rohr – team 15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FAD3752-3B2B-0120-68B6-09F024E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15" y="408516"/>
            <a:ext cx="1003085" cy="137227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541ECC3-B51C-C8AE-2E60-F6579B148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436225"/>
            <a:ext cx="1003086" cy="137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Längd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52C4EB51-22D0-7478-E211-6FADBA06F6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224718"/>
            <a:ext cx="5181600" cy="3083370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B9677F3-B89D-09C9-5BC0-11C0865955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3224717"/>
            <a:ext cx="5181600" cy="308337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0899DC7-2A01-4258-3CC8-988609EF4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873" y="554775"/>
            <a:ext cx="1005927" cy="13717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C24AFBA-8146-998E-FE8E-EDB7E6701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49912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8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Längd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7E72D7E-3011-09CD-4353-43ED05B0A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291" y="1690688"/>
            <a:ext cx="3958095" cy="3795712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7B65079-02D3-B476-83AB-ABC29B800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461" y="1647825"/>
            <a:ext cx="4891476" cy="35623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09149EE-5CAE-C414-D4BF-FB1EE3945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937" y="1690688"/>
            <a:ext cx="2997110" cy="487991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F77B033-46D1-B224-8049-4955831AD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1660" y="365125"/>
            <a:ext cx="1005927" cy="13717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E3E8629-8708-A1B1-6BE8-C752564B7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13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3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Höjd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E3D751-B5D9-E513-04FE-A70148D07F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83317"/>
            <a:ext cx="5181600" cy="3035954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18CD0B51-ED38-D726-9F2E-F9B525C530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83317"/>
            <a:ext cx="5940490" cy="303595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6058C01-3613-C8FF-195A-0CC92A444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873" y="365125"/>
            <a:ext cx="1005927" cy="13717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194BC80-D6C2-9D65-0326-EE77816B9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Höjd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9027CF9-9C4E-0A7E-B4D3-F676E678A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145" y="1690688"/>
            <a:ext cx="2987709" cy="4922059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E2CD041-F7C4-C101-07F3-823667CF3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873" y="365125"/>
            <a:ext cx="1005927" cy="137171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022E841-107A-1EA8-2375-E8C57BF9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82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Kula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B06DA0C-88EE-C3DC-F49B-38CDDA1E00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23393"/>
            <a:ext cx="5181600" cy="2955802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E049ED5-A69C-B165-031B-FABFFA0DB7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23393"/>
            <a:ext cx="5181600" cy="295580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0E8B32F-0E2B-AD4A-AC2C-24B1021FE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873" y="365125"/>
            <a:ext cx="1005927" cy="13717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C8BF537-52FE-305A-3C8F-157CF1482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5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Kula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2C7987D-BAAD-CE5F-0A66-AF482A502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560" y="1690688"/>
            <a:ext cx="2584261" cy="4351338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DB02D29-E9C2-4B13-E1D5-742DC5FC3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955" y="1690688"/>
            <a:ext cx="3053855" cy="435133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3C502B6-6DA1-FAEA-AA60-816AC5155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275" y="1809750"/>
            <a:ext cx="4276725" cy="32385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10127E8-41E7-C598-CA82-810196A92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873" y="365124"/>
            <a:ext cx="1005927" cy="13717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BA74D41-30FF-95BC-7C8A-6208DEC07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2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Diskus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80599A84-8B78-52D5-3107-3F3DF26EA5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3960" y="2317274"/>
            <a:ext cx="4450080" cy="3368040"/>
          </a:xfrm>
          <a:prstGeom prst="rect">
            <a:avLst/>
          </a:prstGeom>
        </p:spPr>
      </p:pic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A855171D-852F-DDE1-A4BD-8C70743300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06440" y="2317274"/>
            <a:ext cx="6528232" cy="336804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F1D6817B-EF41-2800-9FB4-0A9DD94BB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873" y="365125"/>
            <a:ext cx="1005927" cy="137171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51061F-46E4-2CFC-CA5F-0A0227B10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3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Diskus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5E3E14D-7CE3-B286-0B91-D7974E5C6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5905" y="1690688"/>
            <a:ext cx="2600189" cy="4351338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BEF3C55-97E8-E733-C04C-2B9119A17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201" y="1690688"/>
            <a:ext cx="3709742" cy="435133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2AA8FDD-3F7B-CF76-CE2E-3CA735BD7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937" y="1690688"/>
            <a:ext cx="2883861" cy="448299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E8770CA-C642-A09A-DA56-89BE2B743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873" y="365125"/>
            <a:ext cx="1005927" cy="137171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27D12A7-5689-72DA-85C1-F605EA71D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8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Slägga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C63EC847-D5E8-731E-3D06-8315EFAA15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7760" y="2317274"/>
            <a:ext cx="4602480" cy="3368040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9438120-8AA4-1538-3C72-DBEB1F089C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2639" y="2317274"/>
            <a:ext cx="6387779" cy="336804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E6BDD11-25E1-0FA6-C4E5-AF28CF166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873" y="365125"/>
            <a:ext cx="1005927" cy="137171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B726886-7FCC-DF41-BB7D-1C7918723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24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Slägga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2A18550-5307-13D8-BCA3-5697DC673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3671" y="1690688"/>
            <a:ext cx="2484658" cy="4351338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30B3D88-DC23-1BDA-5936-22635AD31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685" y="1690688"/>
            <a:ext cx="4002153" cy="435133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1EF26C9-3244-DE2E-5ECD-10D3C7AF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60" y="1690688"/>
            <a:ext cx="2819155" cy="438240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4D2E2CA-9D2C-E975-4EB6-E20B99A4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873" y="365125"/>
            <a:ext cx="1005927" cy="137171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7EF64AB-6718-6CE7-0739-493DA9E33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6DF15C-17E4-4D00-A50A-7B351BFE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Schema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67BD57E-78D7-4413-B40A-7312A270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707"/>
            <a:ext cx="1005927" cy="137171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631FAF6-3281-960F-6F7A-975478EC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873" y="309707"/>
            <a:ext cx="1005927" cy="1371719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835A51-DFD9-D9D7-3964-02D7A442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999"/>
            <a:ext cx="10515600" cy="4389293"/>
          </a:xfrm>
        </p:spPr>
        <p:txBody>
          <a:bodyPr>
            <a:normAutofit/>
          </a:bodyPr>
          <a:lstStyle/>
          <a:p>
            <a:r>
              <a:rPr lang="sv-SE" dirty="0"/>
              <a:t>Klubbens Policy – vad förväntar vi oss av medlemmarna</a:t>
            </a:r>
          </a:p>
          <a:p>
            <a:r>
              <a:rPr lang="sv-SE" dirty="0"/>
              <a:t>Hur fungerar en Tävling/arrangemang</a:t>
            </a:r>
          </a:p>
          <a:p>
            <a:r>
              <a:rPr lang="sv-SE" dirty="0"/>
              <a:t>Grenar -teoretiskt</a:t>
            </a:r>
          </a:p>
          <a:p>
            <a:r>
              <a:rPr lang="sv-SE" dirty="0"/>
              <a:t>Grenar - praktiskt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3961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Spjut / Boll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76A7D40-7C1A-59EB-8238-B387ED583D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6825" y="2377281"/>
            <a:ext cx="4324350" cy="3248025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A0D2E48-C02C-6B11-5905-DF4C95F319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43575" y="2377281"/>
            <a:ext cx="6162286" cy="324802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A5DCE9B-CA16-36BF-DC69-F2D1D528E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873" y="365125"/>
            <a:ext cx="1005927" cy="13717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F1F2C9E-41BA-BCF9-0A5F-BAA8AE2F2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41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Spjut / Boll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FA3F344-3327-1756-FC4E-0B0DA06BB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6832" y="1855307"/>
            <a:ext cx="2626968" cy="4351338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880F673-6CBE-3C5E-2D20-C8B60080B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470" y="1834957"/>
            <a:ext cx="2626968" cy="431092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1D6F27A-7B08-61ED-7015-68251FC91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814" y="1834957"/>
            <a:ext cx="2726570" cy="437168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EC43B68-7DE4-A255-75EA-B0ABFBB3B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873" y="369988"/>
            <a:ext cx="1005927" cy="13717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C42B2F6-A8D8-6C4A-1B70-7336868A4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6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6DF15C-17E4-4D00-A50A-7B351BFE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BIK Policy</a:t>
            </a:r>
            <a:br>
              <a:rPr lang="sv-SE" dirty="0"/>
            </a:br>
            <a:r>
              <a:rPr lang="sv-SE" sz="2700" dirty="0"/>
              <a:t>Riktlinjer för barn- och ungdomsverksamheten inom</a:t>
            </a:r>
            <a:br>
              <a:rPr lang="sv-SE" sz="2700" dirty="0"/>
            </a:br>
            <a:r>
              <a:rPr lang="sv-SE" sz="2700" dirty="0"/>
              <a:t>Bålsta 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67BD57E-78D7-4413-B40A-7312A270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707"/>
            <a:ext cx="1005927" cy="137171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631FAF6-3281-960F-6F7A-975478EC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873" y="309707"/>
            <a:ext cx="1005927" cy="1371719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835A51-DFD9-D9D7-3964-02D7A442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999"/>
            <a:ext cx="10515600" cy="43892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4.2 Föräldrar</a:t>
            </a:r>
          </a:p>
          <a:p>
            <a:pPr marL="0" indent="0">
              <a:buNone/>
            </a:pPr>
            <a:r>
              <a:rPr lang="sv-SE" dirty="0"/>
              <a:t>Föräldrar har ett stort inflytande över sina barn. De kan påverka barnens förhållande till</a:t>
            </a:r>
          </a:p>
          <a:p>
            <a:pPr marL="0" indent="0">
              <a:buNone/>
            </a:pPr>
            <a:r>
              <a:rPr lang="sv-SE" dirty="0"/>
              <a:t>idrotten, föreningslivet, ledare och kamrater. Föräldrarnas stöd är därför mycket viktigt.</a:t>
            </a:r>
          </a:p>
          <a:p>
            <a:pPr marL="0" indent="0">
              <a:buNone/>
            </a:pPr>
            <a:r>
              <a:rPr lang="sv-SE" dirty="0" err="1"/>
              <a:t>BIKs</a:t>
            </a:r>
            <a:r>
              <a:rPr lang="sv-SE" dirty="0"/>
              <a:t> förväntningar på dig som förälder är att</a:t>
            </a:r>
          </a:p>
          <a:p>
            <a:pPr marL="0" indent="0">
              <a:buNone/>
            </a:pPr>
            <a:r>
              <a:rPr lang="sv-SE" dirty="0"/>
              <a:t>• I stor utsträckning hjälpa föreningen kring det egna teamet och som funktionär vid</a:t>
            </a:r>
          </a:p>
          <a:p>
            <a:pPr marL="0" indent="0">
              <a:buNone/>
            </a:pPr>
            <a:r>
              <a:rPr lang="sv-SE" dirty="0"/>
              <a:t>klubbens arrangemang. Som ett led i att hålla medlemsavgifterna nere skall varje</a:t>
            </a:r>
          </a:p>
          <a:p>
            <a:pPr marL="0" indent="0">
              <a:buNone/>
            </a:pPr>
            <a:r>
              <a:rPr lang="sv-SE" dirty="0"/>
              <a:t>förälder delta som funktionär vid ett antal av klubbens arrangemang (3 st./säsong)</a:t>
            </a:r>
          </a:p>
          <a:p>
            <a:pPr marL="0" indent="0">
              <a:buNone/>
            </a:pPr>
            <a:r>
              <a:rPr lang="sv-SE" dirty="0"/>
              <a:t>• Vara lyhörd för när föreningens ledare/tränare efterfrågar hjälp &amp; engagemang.</a:t>
            </a:r>
          </a:p>
          <a:p>
            <a:pPr marL="0" indent="0">
              <a:buNone/>
            </a:pPr>
            <a:r>
              <a:rPr lang="sv-SE" dirty="0"/>
              <a:t>• Se till att ditt barn kommer i tid till träning och tävling och med rätt utrustning.</a:t>
            </a:r>
          </a:p>
          <a:p>
            <a:pPr marL="0" indent="0">
              <a:buNone/>
            </a:pPr>
            <a:r>
              <a:rPr lang="sv-SE" dirty="0"/>
              <a:t>• Så ofta som möjligt följa med barnet till/på tävlingar. </a:t>
            </a:r>
          </a:p>
        </p:txBody>
      </p:sp>
    </p:spTree>
    <p:extLst>
      <p:ext uri="{BB962C8B-B14F-4D97-AF65-F5344CB8AC3E}">
        <p14:creationId xmlns:p14="http://schemas.microsoft.com/office/powerpoint/2010/main" val="168294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6DF15C-17E4-4D00-A50A-7B351BFE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Tävlings / arrangemangs</a:t>
            </a:r>
            <a:br>
              <a:rPr lang="sv-SE" dirty="0"/>
            </a:br>
            <a:r>
              <a:rPr lang="sv-SE" dirty="0"/>
              <a:t>genomförande</a:t>
            </a:r>
            <a:endParaRPr lang="sv-SE" sz="27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67BD57E-78D7-4413-B40A-7312A270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707"/>
            <a:ext cx="1005927" cy="137171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631FAF6-3281-960F-6F7A-975478EC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873" y="309707"/>
            <a:ext cx="1005927" cy="1371719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835A51-DFD9-D9D7-3964-02D7A442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999"/>
            <a:ext cx="10515600" cy="4389293"/>
          </a:xfrm>
        </p:spPr>
        <p:txBody>
          <a:bodyPr>
            <a:normAutofit/>
          </a:bodyPr>
          <a:lstStyle/>
          <a:p>
            <a:r>
              <a:rPr lang="sv-SE" dirty="0"/>
              <a:t>Tillsättande av Funktionärer, 4-7 st./gren + kiosk + sekretariat</a:t>
            </a:r>
          </a:p>
          <a:p>
            <a:r>
              <a:rPr lang="sv-SE" dirty="0"/>
              <a:t>Varje gren har alltid 1 Grenansvarig med erfarenhet, bra om var och en läser in sig på ”sin” gren </a:t>
            </a:r>
            <a:r>
              <a:rPr lang="sv-SE" sz="1600" dirty="0"/>
              <a:t>https://www.friidrott.se/tavling-landslag/tavling/regler-bestammelser/</a:t>
            </a:r>
          </a:p>
          <a:p>
            <a:r>
              <a:rPr lang="sv-SE" dirty="0"/>
              <a:t>Tidsschema sätts så tid för lunch/fika hinns med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Agera professionellt (alerta, inga telefoner, tänk säkerhet)</a:t>
            </a:r>
          </a:p>
          <a:p>
            <a:r>
              <a:rPr lang="sv-SE" dirty="0"/>
              <a:t>Kan ni inte komma, ordna ersättare inom ert team (belasta inte Tävlingsledningen)</a:t>
            </a:r>
          </a:p>
        </p:txBody>
      </p:sp>
    </p:spTree>
    <p:extLst>
      <p:ext uri="{BB962C8B-B14F-4D97-AF65-F5344CB8AC3E}">
        <p14:creationId xmlns:p14="http://schemas.microsoft.com/office/powerpoint/2010/main" val="349967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6DF15C-17E4-4D00-A50A-7B351BFE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Tävlingsschema</a:t>
            </a:r>
            <a:endParaRPr lang="sv-SE" sz="27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67BD57E-78D7-4413-B40A-7312A270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707"/>
            <a:ext cx="1005927" cy="137171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631FAF6-3281-960F-6F7A-975478EC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873" y="309707"/>
            <a:ext cx="1005927" cy="137171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DEE520A-99F3-0A8C-8C6D-4E7F78D82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1478280"/>
            <a:ext cx="4457700" cy="3901440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B69807A-7777-79B8-431E-814E3FFF2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A006F8E-9D35-C3A7-A7AD-9DD429B2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Löpning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5FE8D6E-E9F0-D218-FC87-B365C490A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511" y="1601690"/>
            <a:ext cx="3824912" cy="435133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F898AE3-26C7-4C26-8AD3-53F47B46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702" y="3931291"/>
            <a:ext cx="6095998" cy="202173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B15DDDD-E7BB-524D-4DB3-565EC1BE9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92" y="365125"/>
            <a:ext cx="1005927" cy="137171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EF7825C-5932-5158-8614-86C990028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873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4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Löpning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F727E33-B82C-5EFE-4510-DF0879560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2713064" cy="4351338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CC7CC9D-0F1B-192F-004E-F4B0BEC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755" y="1690688"/>
            <a:ext cx="3228489" cy="449099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9CCC9B7-40FA-2EE2-F4D0-3D27FB95E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735" y="1690687"/>
            <a:ext cx="2736698" cy="449099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AA9441E-9511-49F2-3A33-58D27DB38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873" y="365125"/>
            <a:ext cx="1005927" cy="13717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2B6F1F9-8D38-C905-CBA2-9C9016F37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67" y="365125"/>
            <a:ext cx="10059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6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Stafett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E2CD041-F7C4-C101-07F3-823667CF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873" y="365125"/>
            <a:ext cx="1005927" cy="137171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022E841-107A-1EA8-2375-E8C57BF9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05927" cy="1371719"/>
          </a:xfrm>
          <a:prstGeom prst="rect">
            <a:avLst/>
          </a:prstGeom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E412A98C-8B20-8F63-831D-8749684A4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5823" y="1287423"/>
            <a:ext cx="3400353" cy="5570577"/>
          </a:xfrm>
        </p:spPr>
      </p:pic>
    </p:spTree>
    <p:extLst>
      <p:ext uri="{BB962C8B-B14F-4D97-AF65-F5344CB8AC3E}">
        <p14:creationId xmlns:p14="http://schemas.microsoft.com/office/powerpoint/2010/main" val="333616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BEA07-B5A9-1661-4A58-47C5DBB4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Löpning utanför arenan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E2CD041-F7C4-C101-07F3-823667CF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873" y="365125"/>
            <a:ext cx="1005927" cy="137171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022E841-107A-1EA8-2375-E8C57BF9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05927" cy="1371719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578B749-2E50-2BC3-219E-238776D10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Flaggvakter</a:t>
            </a:r>
          </a:p>
          <a:p>
            <a:r>
              <a:rPr lang="sv-SE" dirty="0"/>
              <a:t>Varvräknare</a:t>
            </a:r>
          </a:p>
          <a:p>
            <a:endParaRPr lang="sv-SE" dirty="0"/>
          </a:p>
          <a:p>
            <a:r>
              <a:rPr lang="sv-SE" dirty="0"/>
              <a:t>SM 100 000 m (2013) – Bro Hof galoppbana</a:t>
            </a:r>
          </a:p>
          <a:p>
            <a:r>
              <a:rPr lang="sv-SE" dirty="0"/>
              <a:t>Bålsta Stadslopp</a:t>
            </a:r>
          </a:p>
          <a:p>
            <a:r>
              <a:rPr lang="sv-SE" dirty="0"/>
              <a:t>Terräng-KM + </a:t>
            </a:r>
            <a:r>
              <a:rPr lang="sv-SE" dirty="0" err="1"/>
              <a:t>Godisjoggen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A9FDE5-190F-85A9-5ACA-7F66B3921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24" y="4949041"/>
            <a:ext cx="6388151" cy="19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Bredbild</PresentationFormat>
  <Paragraphs>51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Funktionärsutbildning </vt:lpstr>
      <vt:lpstr>Schema</vt:lpstr>
      <vt:lpstr>BIK Policy Riktlinjer för barn- och ungdomsverksamheten inom Bålsta IK</vt:lpstr>
      <vt:lpstr>Tävlings / arrangemangs genomförande</vt:lpstr>
      <vt:lpstr>Tävlingsschema</vt:lpstr>
      <vt:lpstr>Löpning</vt:lpstr>
      <vt:lpstr>Löpning</vt:lpstr>
      <vt:lpstr>Stafett</vt:lpstr>
      <vt:lpstr>Löpning utanför arenan</vt:lpstr>
      <vt:lpstr>Längd</vt:lpstr>
      <vt:lpstr>Längd</vt:lpstr>
      <vt:lpstr>Höjd</vt:lpstr>
      <vt:lpstr>Höjd</vt:lpstr>
      <vt:lpstr>Kula</vt:lpstr>
      <vt:lpstr>Kula</vt:lpstr>
      <vt:lpstr>Diskus</vt:lpstr>
      <vt:lpstr>Diskus</vt:lpstr>
      <vt:lpstr>Slägga</vt:lpstr>
      <vt:lpstr>Slägga</vt:lpstr>
      <vt:lpstr>Spjut / Boll</vt:lpstr>
      <vt:lpstr>Spjut / Boll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Löpning</dc:title>
  <dc:creator>Martin Westerberg</dc:creator>
  <cp:lastModifiedBy>Westerberg Martin, ESD-Center AB</cp:lastModifiedBy>
  <cp:revision>11</cp:revision>
  <dcterms:created xsi:type="dcterms:W3CDTF">2022-09-15T18:53:13Z</dcterms:created>
  <dcterms:modified xsi:type="dcterms:W3CDTF">2024-05-07T09:28:15Z</dcterms:modified>
</cp:coreProperties>
</file>